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65" autoAdjust="0"/>
  </p:normalViewPr>
  <p:slideViewPr>
    <p:cSldViewPr snapToGrid="0">
      <p:cViewPr varScale="1">
        <p:scale>
          <a:sx n="81" d="100"/>
          <a:sy n="81" d="100"/>
        </p:scale>
        <p:origin x="17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3F946-335E-4D85-B0EC-E48BEF4A6CF0}"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94D6E-88BC-443E-9858-BC7631016194}" type="slidenum">
              <a:rPr lang="en-US" smtClean="0"/>
              <a:t>‹#›</a:t>
            </a:fld>
            <a:endParaRPr lang="en-US"/>
          </a:p>
        </p:txBody>
      </p:sp>
    </p:spTree>
    <p:extLst>
      <p:ext uri="{BB962C8B-B14F-4D97-AF65-F5344CB8AC3E}">
        <p14:creationId xmlns:p14="http://schemas.microsoft.com/office/powerpoint/2010/main" val="28250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College</a:t>
            </a:r>
            <a:r>
              <a:rPr lang="en-US" baseline="0" dirty="0"/>
              <a:t> Credit Plus is a </a:t>
            </a:r>
            <a:r>
              <a:rPr lang="en-US" dirty="0"/>
              <a:t>State program where s</a:t>
            </a:r>
            <a:r>
              <a:rPr lang="en-US" baseline="0" dirty="0"/>
              <a:t>tudents earn both high school and college credit concurrently.  Although tuition is free for the student, there may be some instances where there may be a small fee.  College Credit Plus promotes college and career readiness, and most courses are transferable to other colleges and universities nationally, and courses can satisfy high school graduation requirements as well.</a:t>
            </a:r>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2</a:t>
            </a:fld>
            <a:endParaRPr lang="en-US"/>
          </a:p>
        </p:txBody>
      </p:sp>
    </p:spTree>
    <p:extLst>
      <p:ext uri="{BB962C8B-B14F-4D97-AF65-F5344CB8AC3E}">
        <p14:creationId xmlns:p14="http://schemas.microsoft.com/office/powerpoint/2010/main" val="267262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Student may take classes in any “available” format.  Some partnering school districts offer courses within their HS. Courses are also available on campus or online. Students who wish to take an online class for the first time at Edison State, must complete the Online Readiness Workshop prior to the start of the term.  </a:t>
            </a:r>
          </a:p>
          <a:p>
            <a:endParaRPr lang="en-US" baseline="0" dirty="0"/>
          </a:p>
          <a:p>
            <a:r>
              <a:rPr lang="en-US" baseline="0" dirty="0"/>
              <a:t>The course schedule is available in </a:t>
            </a:r>
            <a:r>
              <a:rPr lang="en-US" baseline="0" dirty="0" err="1"/>
              <a:t>WebAdvisor</a:t>
            </a:r>
            <a:r>
              <a:rPr lang="en-US" baseline="0" dirty="0"/>
              <a:t> for a limited time, or in </a:t>
            </a:r>
            <a:r>
              <a:rPr lang="en-US" baseline="0" dirty="0" err="1"/>
              <a:t>MyESCC</a:t>
            </a:r>
            <a:r>
              <a:rPr lang="en-US" baseline="0" dirty="0"/>
              <a:t>.  </a:t>
            </a:r>
          </a:p>
          <a:p>
            <a:endParaRPr lang="en-US" baseline="0" dirty="0"/>
          </a:p>
          <a:p>
            <a:r>
              <a:rPr lang="en-US" baseline="0" dirty="0"/>
              <a:t>All prerequisite work must be met.  </a:t>
            </a:r>
          </a:p>
          <a:p>
            <a:endParaRPr lang="en-US" baseline="0" dirty="0"/>
          </a:p>
          <a:p>
            <a:r>
              <a:rPr lang="en-US" baseline="0" dirty="0"/>
              <a:t>Advisors are available to help students define their academic goals and create an academic plan. Call the campus to schedule an advising appointment. </a:t>
            </a:r>
          </a:p>
          <a:p>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11</a:t>
            </a:fld>
            <a:endParaRPr lang="en-US"/>
          </a:p>
        </p:txBody>
      </p:sp>
    </p:spTree>
    <p:extLst>
      <p:ext uri="{BB962C8B-B14F-4D97-AF65-F5344CB8AC3E}">
        <p14:creationId xmlns:p14="http://schemas.microsoft.com/office/powerpoint/2010/main" val="356260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a:t>
            </a:r>
            <a:r>
              <a:rPr lang="en-US" baseline="0" dirty="0"/>
              <a:t> occurs each semester.  </a:t>
            </a:r>
            <a:r>
              <a:rPr lang="en-US" dirty="0"/>
              <a:t>Some partnering HS’s will use</a:t>
            </a:r>
            <a:r>
              <a:rPr lang="en-US" baseline="0" dirty="0"/>
              <a:t> utilizing a “batch” registration process for registering students for courses offered within the HS. This information will be communicated to the students at the HS. All online and on campus courses must be registered for by using the registration form. </a:t>
            </a:r>
          </a:p>
          <a:p>
            <a:endParaRPr lang="en-US" baseline="0" dirty="0"/>
          </a:p>
          <a:p>
            <a:r>
              <a:rPr lang="en-US" baseline="0" dirty="0"/>
              <a:t>All schedule changes must be authorized by the high school guidance counselor and submitted to Edison State via a signed Drop/Add Registration form.    </a:t>
            </a:r>
          </a:p>
          <a:p>
            <a:endParaRPr lang="en-US" baseline="0" dirty="0"/>
          </a:p>
          <a:p>
            <a:r>
              <a:rPr lang="en-US" baseline="0" dirty="0"/>
              <a:t>Adding - </a:t>
            </a:r>
          </a:p>
          <a:p>
            <a:endParaRPr lang="en-US" baseline="0" dirty="0"/>
          </a:p>
          <a:p>
            <a:r>
              <a:rPr lang="en-US" baseline="0" dirty="0"/>
              <a:t>Deleting - </a:t>
            </a:r>
          </a:p>
          <a:p>
            <a:endParaRPr lang="en-US" baseline="0" dirty="0"/>
          </a:p>
          <a:p>
            <a:r>
              <a:rPr lang="en-US" baseline="0" dirty="0"/>
              <a:t>Dropping - </a:t>
            </a:r>
          </a:p>
          <a:p>
            <a:endParaRPr lang="en-US" baseline="0" dirty="0"/>
          </a:p>
          <a:p>
            <a:r>
              <a:rPr lang="en-US" baseline="0" dirty="0"/>
              <a:t>Withdrawing - </a:t>
            </a:r>
          </a:p>
          <a:p>
            <a:endParaRPr lang="en-US" baseline="0" dirty="0"/>
          </a:p>
          <a:p>
            <a:r>
              <a:rPr lang="en-US" baseline="0" dirty="0"/>
              <a:t>Registration Forms and Big Date can be found online at www.edisonohio.edu/ccp</a:t>
            </a:r>
          </a:p>
          <a:p>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12</a:t>
            </a:fld>
            <a:endParaRPr lang="en-US"/>
          </a:p>
        </p:txBody>
      </p:sp>
    </p:spTree>
    <p:extLst>
      <p:ext uri="{BB962C8B-B14F-4D97-AF65-F5344CB8AC3E}">
        <p14:creationId xmlns:p14="http://schemas.microsoft.com/office/powerpoint/2010/main" val="78033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13</a:t>
            </a:fld>
            <a:endParaRPr lang="en-US"/>
          </a:p>
        </p:txBody>
      </p:sp>
    </p:spTree>
    <p:extLst>
      <p:ext uri="{BB962C8B-B14F-4D97-AF65-F5344CB8AC3E}">
        <p14:creationId xmlns:p14="http://schemas.microsoft.com/office/powerpoint/2010/main" val="247821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14</a:t>
            </a:fld>
            <a:endParaRPr lang="en-US"/>
          </a:p>
        </p:txBody>
      </p:sp>
    </p:spTree>
    <p:extLst>
      <p:ext uri="{BB962C8B-B14F-4D97-AF65-F5344CB8AC3E}">
        <p14:creationId xmlns:p14="http://schemas.microsoft.com/office/powerpoint/2010/main" val="2709694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15</a:t>
            </a:fld>
            <a:endParaRPr lang="en-US"/>
          </a:p>
        </p:txBody>
      </p:sp>
    </p:spTree>
    <p:extLst>
      <p:ext uri="{BB962C8B-B14F-4D97-AF65-F5344CB8AC3E}">
        <p14:creationId xmlns:p14="http://schemas.microsoft.com/office/powerpoint/2010/main" val="193757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cost to the student; no application fee, the first placement assessment is free, tuition costs are covered in most cases and textbooks are covered as well.  There are slightly different parameters for nonpublic and homeschool students.  Consumable supplies such as paper, pencils, </a:t>
            </a:r>
            <a:r>
              <a:rPr lang="en-US" dirty="0" err="1"/>
              <a:t>etc</a:t>
            </a:r>
            <a:r>
              <a:rPr lang="en-US" dirty="0"/>
              <a:t>, are purchased by the student, and there are some financial risks if a student withdraws from a class or fails a class.</a:t>
            </a:r>
          </a:p>
          <a:p>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3</a:t>
            </a:fld>
            <a:endParaRPr lang="en-US"/>
          </a:p>
        </p:txBody>
      </p:sp>
    </p:spTree>
    <p:extLst>
      <p:ext uri="{BB962C8B-B14F-4D97-AF65-F5344CB8AC3E}">
        <p14:creationId xmlns:p14="http://schemas.microsoft.com/office/powerpoint/2010/main" val="318469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a:t>
            </a:r>
            <a:r>
              <a:rPr lang="en-US" baseline="0" dirty="0"/>
              <a:t> guidelines dictate how many credit hours a student can participate in each year. Students who are eligible may be able to take up to 30 credit hours in an academic year.  This is dependent up on the number of non-</a:t>
            </a:r>
            <a:r>
              <a:rPr lang="en-US" baseline="0" dirty="0" err="1"/>
              <a:t>ccp</a:t>
            </a:r>
            <a:r>
              <a:rPr lang="en-US" baseline="0" dirty="0"/>
              <a:t> courses being taken at the high school.  Your guidance counselors can help you calculate those hours. Student who exceed 30 credit hours may pay out of pocket for the course that caused the overage.  Edison State will bill the student for the course at the standard tuition rate for any </a:t>
            </a:r>
            <a:r>
              <a:rPr lang="en-US" baseline="0" dirty="0" err="1"/>
              <a:t>ccp</a:t>
            </a:r>
            <a:r>
              <a:rPr lang="en-US" baseline="0" dirty="0"/>
              <a:t> course exceeding the state limit or for level II courses taken before meeting the “first 15” criteria</a:t>
            </a:r>
          </a:p>
          <a:p>
            <a:endParaRPr lang="en-US" baseline="0" dirty="0"/>
          </a:p>
          <a:p>
            <a:r>
              <a:rPr lang="en-US" baseline="0" dirty="0"/>
              <a:t>The academic year for CCP starts with the Summer semester.   </a:t>
            </a:r>
          </a:p>
          <a:p>
            <a:endParaRPr lang="en-US" baseline="0" dirty="0"/>
          </a:p>
          <a:p>
            <a:r>
              <a:rPr lang="en-US" baseline="0" dirty="0"/>
              <a:t>Under the First 15 rule, students must complete 15 credit hours in Level 1 courses prior to progressing to Level II courses.  All Level II courses are posted on Edison State’s CCP website.</a:t>
            </a:r>
          </a:p>
          <a:p>
            <a:endParaRPr lang="en-US" baseline="0" dirty="0"/>
          </a:p>
          <a:p>
            <a:r>
              <a:rPr lang="en-US" baseline="0" dirty="0"/>
              <a:t>Courses not covered by CCP are remedial, private instruction such as piano lesson, and PE, to name a few.  </a:t>
            </a:r>
            <a:endParaRPr lang="en-US" dirty="0"/>
          </a:p>
          <a:p>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4</a:t>
            </a:fld>
            <a:endParaRPr lang="en-US"/>
          </a:p>
        </p:txBody>
      </p:sp>
    </p:spTree>
    <p:extLst>
      <p:ext uri="{BB962C8B-B14F-4D97-AF65-F5344CB8AC3E}">
        <p14:creationId xmlns:p14="http://schemas.microsoft.com/office/powerpoint/2010/main" val="178149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grades</a:t>
            </a:r>
            <a:r>
              <a:rPr lang="en-US" baseline="0" dirty="0"/>
              <a:t> students earn in College Credit Plus courses are posted on both their high school and college transcript. College courses of 3 credit hours or more, equal 1 Carnegie unit – meaning that a semester-long course at the college equals one full-year course for the high school. </a:t>
            </a:r>
          </a:p>
          <a:p>
            <a:endParaRPr lang="en-US" baseline="0" dirty="0"/>
          </a:p>
          <a:p>
            <a:r>
              <a:rPr lang="en-US" baseline="0" dirty="0"/>
              <a:t>Students who fail or withdraw from CCP courses may face consequences such as CCP probation/dismissal procedures, which limit or prohibit enrollment for following semesters. Additionally, students who fail or withdraw from CCP courses become financially responsible for the costs of the college course and may be required to reimburse the school district for the costs associated with the course. </a:t>
            </a:r>
          </a:p>
          <a:p>
            <a:endParaRPr lang="en-US" baseline="0" dirty="0"/>
          </a:p>
          <a:p>
            <a:r>
              <a:rPr lang="en-US" baseline="0" dirty="0"/>
              <a:t>Students should keep in mind that the grades earned in College Credit Plus courses are recorded on their permanent college transcript. Grades earned during participation will impact both their high school and college GPA which could impact athletic eligibility at the high school and financial aid eligibility after high school. </a:t>
            </a:r>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5</a:t>
            </a:fld>
            <a:endParaRPr lang="en-US"/>
          </a:p>
        </p:txBody>
      </p:sp>
    </p:spTree>
    <p:extLst>
      <p:ext uri="{BB962C8B-B14F-4D97-AF65-F5344CB8AC3E}">
        <p14:creationId xmlns:p14="http://schemas.microsoft.com/office/powerpoint/2010/main" val="250528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Here are a few other things to consider when </a:t>
            </a:r>
            <a:r>
              <a:rPr lang="en-US" baseline="0" dirty="0" err="1"/>
              <a:t>paraticipating</a:t>
            </a:r>
            <a:r>
              <a:rPr lang="en-US" baseline="0" dirty="0"/>
              <a:t> in College Credit Plus.</a:t>
            </a:r>
          </a:p>
          <a:p>
            <a:endParaRPr lang="en-US" baseline="0" dirty="0"/>
          </a:p>
          <a:p>
            <a:r>
              <a:rPr lang="en-US" baseline="0" dirty="0"/>
              <a:t>Testing college-ready does not always mean a student is “ready” for college.</a:t>
            </a:r>
          </a:p>
          <a:p>
            <a:endParaRPr lang="en-US" baseline="0" dirty="0"/>
          </a:p>
          <a:p>
            <a:r>
              <a:rPr lang="en-US" baseline="0" dirty="0"/>
              <a:t>There are other things to consider, such as course content and format, the pace of the class, self-discipline (especially for online classes), Emotional and social demographics, end of course exams, extracurricular activities, and athletic eligibility.</a:t>
            </a:r>
          </a:p>
          <a:p>
            <a:endParaRPr lang="en-US" baseline="0" dirty="0"/>
          </a:p>
          <a:p>
            <a:r>
              <a:rPr lang="en-US" baseline="0" dirty="0"/>
              <a:t>FERPA – educational rights transition to the student upon enrolling in an institution of higher education. This transfer of rights occurs regardless of the student’s age. Having a FERPA waiver (part of application) on file provides parents with access to limited information about their student’s records. However, it is still recommended that the student takes on the responsibility of initiating communication with the college. Parents are always welcome to attend advising appointments along with their student. </a:t>
            </a:r>
          </a:p>
          <a:p>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6</a:t>
            </a:fld>
            <a:endParaRPr lang="en-US"/>
          </a:p>
        </p:txBody>
      </p:sp>
    </p:spTree>
    <p:extLst>
      <p:ext uri="{BB962C8B-B14F-4D97-AF65-F5344CB8AC3E}">
        <p14:creationId xmlns:p14="http://schemas.microsoft.com/office/powerpoint/2010/main" val="414448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7</a:t>
            </a:fld>
            <a:endParaRPr lang="en-US"/>
          </a:p>
        </p:txBody>
      </p:sp>
    </p:spTree>
    <p:extLst>
      <p:ext uri="{BB962C8B-B14F-4D97-AF65-F5344CB8AC3E}">
        <p14:creationId xmlns:p14="http://schemas.microsoft.com/office/powerpoint/2010/main" val="384569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Letter</a:t>
            </a:r>
            <a:r>
              <a:rPr lang="en-US" baseline="0" dirty="0"/>
              <a:t> of Intent is a document provided by the student’s high school.  The student’s signature is required and it is due to high school by April 1</a:t>
            </a:r>
            <a:r>
              <a:rPr lang="en-US" baseline="30000" dirty="0"/>
              <a:t>st</a:t>
            </a:r>
            <a:r>
              <a:rPr lang="en-US" baseline="0" dirty="0"/>
              <a:t>.   The letter of intent does not lock a student into participating in CCP,  but it may hinder student from participating if not submitted. </a:t>
            </a:r>
          </a:p>
          <a:p>
            <a:endParaRPr lang="en-US" baseline="0" dirty="0"/>
          </a:p>
          <a:p>
            <a:r>
              <a:rPr lang="en-US" baseline="0" dirty="0"/>
              <a:t>Qualifying for CCP as ESCC is as easy as 1, 2, 3.  Apply, Assess, Orientation. More information can be found online at www.edisonohio.edu/ccp</a:t>
            </a:r>
          </a:p>
          <a:p>
            <a:endParaRPr lang="en-US" baseline="0" dirty="0"/>
          </a:p>
          <a:p>
            <a:r>
              <a:rPr lang="en-US" baseline="0" dirty="0"/>
              <a:t>We recommend that students who want to start participation in CCP in summer or fall, should complete their application and assessment prior to May 1, and </a:t>
            </a:r>
            <a:r>
              <a:rPr lang="en-US" baseline="0" dirty="0" err="1"/>
              <a:t>Novermber</a:t>
            </a:r>
            <a:r>
              <a:rPr lang="en-US" baseline="0" dirty="0"/>
              <a:t> 1 for Spring start date.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8</a:t>
            </a:fld>
            <a:endParaRPr lang="en-US"/>
          </a:p>
        </p:txBody>
      </p:sp>
    </p:spTree>
    <p:extLst>
      <p:ext uri="{BB962C8B-B14F-4D97-AF65-F5344CB8AC3E}">
        <p14:creationId xmlns:p14="http://schemas.microsoft.com/office/powerpoint/2010/main" val="1768013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talk</a:t>
            </a:r>
            <a:r>
              <a:rPr lang="en-US" baseline="0" dirty="0"/>
              <a:t> about how to apply.  The o</a:t>
            </a:r>
            <a:r>
              <a:rPr lang="en-US" dirty="0"/>
              <a:t>nline application</a:t>
            </a:r>
            <a:r>
              <a:rPr lang="en-US" baseline="0" dirty="0"/>
              <a:t> can be conveniently accessed from any of the yellow “Apply Now” buttons on Edison State’s website.  Your application MUST be submitted two weeks prior to your assessment appointment.  When you apply to Edison State, your student ID number is generated.  This number will be needed when you take the </a:t>
            </a:r>
            <a:r>
              <a:rPr lang="en-US" baseline="0" dirty="0" err="1"/>
              <a:t>Accuplacer</a:t>
            </a:r>
            <a:r>
              <a:rPr lang="en-US" baseline="0" dirty="0"/>
              <a:t> Assessment, so be sure to apply early. </a:t>
            </a:r>
            <a:endParaRPr lang="en-US" dirty="0"/>
          </a:p>
          <a:p>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9</a:t>
            </a:fld>
            <a:endParaRPr lang="en-US"/>
          </a:p>
        </p:txBody>
      </p:sp>
    </p:spTree>
    <p:extLst>
      <p:ext uri="{BB962C8B-B14F-4D97-AF65-F5344CB8AC3E}">
        <p14:creationId xmlns:p14="http://schemas.microsoft.com/office/powerpoint/2010/main" val="44501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state sets the minimum eligibility standards for participation. </a:t>
            </a:r>
          </a:p>
          <a:p>
            <a:r>
              <a:rPr lang="en-US" baseline="0" dirty="0"/>
              <a:t>Program eligibility and course eligibility is outlined on the student’s ACCUPLACER score report, which is emailed after the assessment is completed. It is important that students sign into the testing platform with a valid email address. </a:t>
            </a:r>
          </a:p>
          <a:p>
            <a:r>
              <a:rPr lang="en-US" baseline="0" dirty="0"/>
              <a:t>See testing insert and website for available testing times. Registration occurs online. </a:t>
            </a:r>
            <a:endParaRPr lang="en-US" dirty="0"/>
          </a:p>
          <a:p>
            <a:endParaRPr lang="en-US" dirty="0"/>
          </a:p>
        </p:txBody>
      </p:sp>
      <p:sp>
        <p:nvSpPr>
          <p:cNvPr id="4" name="Slide Number Placeholder 3"/>
          <p:cNvSpPr>
            <a:spLocks noGrp="1"/>
          </p:cNvSpPr>
          <p:nvPr>
            <p:ph type="sldNum" sz="quarter" idx="10"/>
          </p:nvPr>
        </p:nvSpPr>
        <p:spPr/>
        <p:txBody>
          <a:bodyPr/>
          <a:lstStyle/>
          <a:p>
            <a:fld id="{91194D6E-88BC-443E-9858-BC7631016194}" type="slidenum">
              <a:rPr lang="en-US" smtClean="0"/>
              <a:t>10</a:t>
            </a:fld>
            <a:endParaRPr lang="en-US"/>
          </a:p>
        </p:txBody>
      </p:sp>
    </p:spTree>
    <p:extLst>
      <p:ext uri="{BB962C8B-B14F-4D97-AF65-F5344CB8AC3E}">
        <p14:creationId xmlns:p14="http://schemas.microsoft.com/office/powerpoint/2010/main" val="3869829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073236"/>
            <a:ext cx="9144000" cy="11845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B2A11-BE08-4EC5-B949-B82D6A3F166B}" type="slidenum">
              <a:rPr lang="en-US" smtClean="0"/>
              <a:t>‹#›</a:t>
            </a:fld>
            <a:endParaRPr lang="en-US"/>
          </a:p>
        </p:txBody>
      </p:sp>
      <p:pic>
        <p:nvPicPr>
          <p:cNvPr id="7" name="Picture 6"/>
          <p:cNvPicPr>
            <a:picLocks noChangeAspect="1"/>
          </p:cNvPicPr>
          <p:nvPr userDrawn="1"/>
        </p:nvPicPr>
        <p:blipFill>
          <a:blip r:embed="rId2"/>
          <a:stretch>
            <a:fillRect/>
          </a:stretch>
        </p:blipFill>
        <p:spPr>
          <a:xfrm>
            <a:off x="1974747" y="1689601"/>
            <a:ext cx="8242506" cy="1627773"/>
          </a:xfrm>
          <a:prstGeom prst="rect">
            <a:avLst/>
          </a:prstGeom>
        </p:spPr>
      </p:pic>
    </p:spTree>
    <p:extLst>
      <p:ext uri="{BB962C8B-B14F-4D97-AF65-F5344CB8AC3E}">
        <p14:creationId xmlns:p14="http://schemas.microsoft.com/office/powerpoint/2010/main" val="253920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5C6292-9FC3-44F8-8AA5-98D1EB7DEA9D}"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B2A11-BE08-4EC5-B949-B82D6A3F166B}" type="slidenum">
              <a:rPr lang="en-US" smtClean="0"/>
              <a:t>‹#›</a:t>
            </a:fld>
            <a:endParaRPr lang="en-US"/>
          </a:p>
        </p:txBody>
      </p:sp>
    </p:spTree>
    <p:extLst>
      <p:ext uri="{BB962C8B-B14F-4D97-AF65-F5344CB8AC3E}">
        <p14:creationId xmlns:p14="http://schemas.microsoft.com/office/powerpoint/2010/main" val="72109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5C6292-9FC3-44F8-8AA5-98D1EB7DEA9D}"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B2A11-BE08-4EC5-B949-B82D6A3F166B}" type="slidenum">
              <a:rPr lang="en-US" smtClean="0"/>
              <a:t>‹#›</a:t>
            </a:fld>
            <a:endParaRPr lang="en-US"/>
          </a:p>
        </p:txBody>
      </p:sp>
    </p:spTree>
    <p:extLst>
      <p:ext uri="{BB962C8B-B14F-4D97-AF65-F5344CB8AC3E}">
        <p14:creationId xmlns:p14="http://schemas.microsoft.com/office/powerpoint/2010/main" val="122764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5C6292-9FC3-44F8-8AA5-98D1EB7DEA9D}"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B2A11-BE08-4EC5-B949-B82D6A3F166B}" type="slidenum">
              <a:rPr lang="en-US" smtClean="0"/>
              <a:t>‹#›</a:t>
            </a:fld>
            <a:endParaRPr lang="en-US"/>
          </a:p>
        </p:txBody>
      </p:sp>
      <p:pic>
        <p:nvPicPr>
          <p:cNvPr id="7" name="Picture 6"/>
          <p:cNvPicPr>
            <a:picLocks noChangeAspect="1"/>
          </p:cNvPicPr>
          <p:nvPr userDrawn="1"/>
        </p:nvPicPr>
        <p:blipFill>
          <a:blip r:embed="rId2"/>
          <a:stretch>
            <a:fillRect/>
          </a:stretch>
        </p:blipFill>
        <p:spPr>
          <a:xfrm>
            <a:off x="9001724" y="5959742"/>
            <a:ext cx="2944623" cy="579170"/>
          </a:xfrm>
          <a:prstGeom prst="rect">
            <a:avLst/>
          </a:prstGeom>
        </p:spPr>
      </p:pic>
    </p:spTree>
    <p:extLst>
      <p:ext uri="{BB962C8B-B14F-4D97-AF65-F5344CB8AC3E}">
        <p14:creationId xmlns:p14="http://schemas.microsoft.com/office/powerpoint/2010/main" val="5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5C6292-9FC3-44F8-8AA5-98D1EB7DEA9D}"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B2A11-BE08-4EC5-B949-B82D6A3F166B}" type="slidenum">
              <a:rPr lang="en-US" smtClean="0"/>
              <a:t>‹#›</a:t>
            </a:fld>
            <a:endParaRPr lang="en-US"/>
          </a:p>
        </p:txBody>
      </p:sp>
    </p:spTree>
    <p:extLst>
      <p:ext uri="{BB962C8B-B14F-4D97-AF65-F5344CB8AC3E}">
        <p14:creationId xmlns:p14="http://schemas.microsoft.com/office/powerpoint/2010/main" val="294659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5C6292-9FC3-44F8-8AA5-98D1EB7DEA9D}"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B2A11-BE08-4EC5-B949-B82D6A3F166B}" type="slidenum">
              <a:rPr lang="en-US" smtClean="0"/>
              <a:t>‹#›</a:t>
            </a:fld>
            <a:endParaRPr lang="en-US"/>
          </a:p>
        </p:txBody>
      </p:sp>
    </p:spTree>
    <p:extLst>
      <p:ext uri="{BB962C8B-B14F-4D97-AF65-F5344CB8AC3E}">
        <p14:creationId xmlns:p14="http://schemas.microsoft.com/office/powerpoint/2010/main" val="372420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5C6292-9FC3-44F8-8AA5-98D1EB7DEA9D}"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B2A11-BE08-4EC5-B949-B82D6A3F166B}" type="slidenum">
              <a:rPr lang="en-US" smtClean="0"/>
              <a:t>‹#›</a:t>
            </a:fld>
            <a:endParaRPr lang="en-US"/>
          </a:p>
        </p:txBody>
      </p:sp>
    </p:spTree>
    <p:extLst>
      <p:ext uri="{BB962C8B-B14F-4D97-AF65-F5344CB8AC3E}">
        <p14:creationId xmlns:p14="http://schemas.microsoft.com/office/powerpoint/2010/main" val="151097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5C6292-9FC3-44F8-8AA5-98D1EB7DEA9D}"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B2A11-BE08-4EC5-B949-B82D6A3F166B}" type="slidenum">
              <a:rPr lang="en-US" smtClean="0"/>
              <a:t>‹#›</a:t>
            </a:fld>
            <a:endParaRPr lang="en-US"/>
          </a:p>
        </p:txBody>
      </p:sp>
    </p:spTree>
    <p:extLst>
      <p:ext uri="{BB962C8B-B14F-4D97-AF65-F5344CB8AC3E}">
        <p14:creationId xmlns:p14="http://schemas.microsoft.com/office/powerpoint/2010/main" val="358358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C6292-9FC3-44F8-8AA5-98D1EB7DEA9D}"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B2A11-BE08-4EC5-B949-B82D6A3F166B}" type="slidenum">
              <a:rPr lang="en-US" smtClean="0"/>
              <a:t>‹#›</a:t>
            </a:fld>
            <a:endParaRPr lang="en-US"/>
          </a:p>
        </p:txBody>
      </p:sp>
    </p:spTree>
    <p:extLst>
      <p:ext uri="{BB962C8B-B14F-4D97-AF65-F5344CB8AC3E}">
        <p14:creationId xmlns:p14="http://schemas.microsoft.com/office/powerpoint/2010/main" val="229367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5C6292-9FC3-44F8-8AA5-98D1EB7DEA9D}"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B2A11-BE08-4EC5-B949-B82D6A3F166B}" type="slidenum">
              <a:rPr lang="en-US" smtClean="0"/>
              <a:t>‹#›</a:t>
            </a:fld>
            <a:endParaRPr lang="en-US"/>
          </a:p>
        </p:txBody>
      </p:sp>
    </p:spTree>
    <p:extLst>
      <p:ext uri="{BB962C8B-B14F-4D97-AF65-F5344CB8AC3E}">
        <p14:creationId xmlns:p14="http://schemas.microsoft.com/office/powerpoint/2010/main" val="218506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5C6292-9FC3-44F8-8AA5-98D1EB7DEA9D}"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B2A11-BE08-4EC5-B949-B82D6A3F166B}" type="slidenum">
              <a:rPr lang="en-US" smtClean="0"/>
              <a:t>‹#›</a:t>
            </a:fld>
            <a:endParaRPr lang="en-US"/>
          </a:p>
        </p:txBody>
      </p:sp>
    </p:spTree>
    <p:extLst>
      <p:ext uri="{BB962C8B-B14F-4D97-AF65-F5344CB8AC3E}">
        <p14:creationId xmlns:p14="http://schemas.microsoft.com/office/powerpoint/2010/main" val="217022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C6292-9FC3-44F8-8AA5-98D1EB7DEA9D}"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B2A11-BE08-4EC5-B949-B82D6A3F166B}" type="slidenum">
              <a:rPr lang="en-US" smtClean="0"/>
              <a:t>‹#›</a:t>
            </a:fld>
            <a:endParaRPr lang="en-US"/>
          </a:p>
        </p:txBody>
      </p:sp>
    </p:spTree>
    <p:extLst>
      <p:ext uri="{BB962C8B-B14F-4D97-AF65-F5344CB8AC3E}">
        <p14:creationId xmlns:p14="http://schemas.microsoft.com/office/powerpoint/2010/main" val="168543101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raterman@edisonohio.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88700">
              <a:schemeClr val="accent1">
                <a:lumMod val="75000"/>
              </a:schemeClr>
            </a:gs>
            <a:gs pos="0">
              <a:schemeClr val="accent1">
                <a:lumMod val="75000"/>
              </a:schemeClr>
            </a:gs>
            <a:gs pos="50000">
              <a:schemeClr val="accent1">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073236"/>
            <a:ext cx="9144000" cy="1680292"/>
          </a:xfrm>
        </p:spPr>
        <p:txBody>
          <a:bodyPr>
            <a:normAutofit fontScale="77500" lnSpcReduction="20000"/>
          </a:bodyPr>
          <a:lstStyle/>
          <a:p>
            <a:r>
              <a:rPr lang="en-US" sz="4000" dirty="0"/>
              <a:t>College Credit Plus</a:t>
            </a:r>
          </a:p>
          <a:p>
            <a:r>
              <a:rPr lang="en-US" sz="3200" dirty="0"/>
              <a:t>Information Session for 2021-2022 Participation</a:t>
            </a:r>
          </a:p>
          <a:p>
            <a:r>
              <a:rPr lang="en-US" sz="3200" dirty="0"/>
              <a:t>---</a:t>
            </a:r>
          </a:p>
          <a:p>
            <a:r>
              <a:rPr lang="en-US" sz="3200" dirty="0"/>
              <a:t>CCP Program Information</a:t>
            </a:r>
          </a:p>
        </p:txBody>
      </p:sp>
    </p:spTree>
    <p:extLst>
      <p:ext uri="{BB962C8B-B14F-4D97-AF65-F5344CB8AC3E}">
        <p14:creationId xmlns:p14="http://schemas.microsoft.com/office/powerpoint/2010/main" val="242626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a:t>Qualification Process - Assessment</a:t>
            </a:r>
          </a:p>
        </p:txBody>
      </p:sp>
      <p:sp>
        <p:nvSpPr>
          <p:cNvPr id="3" name="Content Placeholder 2"/>
          <p:cNvSpPr>
            <a:spLocks noGrp="1"/>
          </p:cNvSpPr>
          <p:nvPr>
            <p:ph idx="1"/>
          </p:nvPr>
        </p:nvSpPr>
        <p:spPr>
          <a:xfrm>
            <a:off x="126501" y="1883317"/>
            <a:ext cx="7983019" cy="4974683"/>
          </a:xfrm>
        </p:spPr>
        <p:txBody>
          <a:bodyPr>
            <a:normAutofit lnSpcReduction="10000"/>
          </a:bodyPr>
          <a:lstStyle/>
          <a:p>
            <a:pPr marL="0" indent="0">
              <a:buNone/>
            </a:pPr>
            <a:r>
              <a:rPr lang="en-US" u="sng" dirty="0"/>
              <a:t>Program Eligibility</a:t>
            </a:r>
          </a:p>
          <a:p>
            <a:pPr lvl="1"/>
            <a:r>
              <a:rPr lang="en-US" dirty="0">
                <a:solidFill>
                  <a:prstClr val="white"/>
                </a:solidFill>
              </a:rPr>
              <a:t>Statewide standards for participation</a:t>
            </a:r>
          </a:p>
          <a:p>
            <a:pPr lvl="1"/>
            <a:r>
              <a:rPr lang="en-US" dirty="0">
                <a:solidFill>
                  <a:prstClr val="white"/>
                </a:solidFill>
              </a:rPr>
              <a:t>College-level assessment scores – ACT, SAT, </a:t>
            </a:r>
            <a:r>
              <a:rPr lang="en-US" dirty="0" err="1">
                <a:solidFill>
                  <a:prstClr val="white"/>
                </a:solidFill>
              </a:rPr>
              <a:t>Accuplacer</a:t>
            </a:r>
            <a:r>
              <a:rPr lang="en-US" dirty="0">
                <a:solidFill>
                  <a:prstClr val="white"/>
                </a:solidFill>
              </a:rPr>
              <a:t>, etc.</a:t>
            </a:r>
          </a:p>
          <a:p>
            <a:pPr lvl="1"/>
            <a:r>
              <a:rPr lang="en-US" dirty="0">
                <a:solidFill>
                  <a:srgbClr val="FFFF00"/>
                </a:solidFill>
              </a:rPr>
              <a:t>COVID Flexibility – 3.0 cumulative HS GPA</a:t>
            </a:r>
          </a:p>
          <a:p>
            <a:pPr marL="457200" lvl="1" indent="0">
              <a:buNone/>
            </a:pPr>
            <a:endParaRPr lang="en-US" dirty="0"/>
          </a:p>
          <a:p>
            <a:pPr marL="0" indent="0">
              <a:buNone/>
            </a:pPr>
            <a:r>
              <a:rPr lang="en-US" u="sng" dirty="0">
                <a:solidFill>
                  <a:srgbClr val="FFFF00"/>
                </a:solidFill>
              </a:rPr>
              <a:t>Assessment Process for 2021-2022 participation </a:t>
            </a:r>
          </a:p>
          <a:p>
            <a:pPr lvl="1"/>
            <a:r>
              <a:rPr lang="en-US" dirty="0">
                <a:solidFill>
                  <a:srgbClr val="FFFF00"/>
                </a:solidFill>
              </a:rPr>
              <a:t>Request counselor to submit transcript for review to Edison State liaison, </a:t>
            </a:r>
            <a:r>
              <a:rPr lang="en-US" u="sng" dirty="0">
                <a:hlinkClick r:id="rId3"/>
              </a:rPr>
              <a:t>craterman@edisonohio.edu</a:t>
            </a:r>
            <a:r>
              <a:rPr lang="en-US" u="sng" dirty="0"/>
              <a:t> </a:t>
            </a:r>
          </a:p>
          <a:p>
            <a:pPr marL="457200" lvl="1" indent="0">
              <a:buNone/>
            </a:pPr>
            <a:endParaRPr lang="en-US" u="sng" dirty="0"/>
          </a:p>
          <a:p>
            <a:pPr marL="0" indent="0">
              <a:buNone/>
            </a:pPr>
            <a:r>
              <a:rPr lang="en-US" u="sng" dirty="0"/>
              <a:t>Course Eligibility</a:t>
            </a:r>
          </a:p>
          <a:p>
            <a:pPr lvl="1"/>
            <a:r>
              <a:rPr lang="en-US" dirty="0"/>
              <a:t>Course Prerequisites</a:t>
            </a:r>
          </a:p>
          <a:p>
            <a:pPr lvl="1"/>
            <a:r>
              <a:rPr lang="en-US" dirty="0"/>
              <a:t>Multiple Measures</a:t>
            </a:r>
          </a:p>
          <a:p>
            <a:pPr lvl="1"/>
            <a:endParaRPr lang="en-US" dirty="0"/>
          </a:p>
          <a:p>
            <a:pPr marL="0" indent="0">
              <a:buNone/>
            </a:pPr>
            <a:endParaRPr lang="en-US" dirty="0"/>
          </a:p>
          <a:p>
            <a:endParaRPr lang="en-US" dirty="0"/>
          </a:p>
          <a:p>
            <a:pPr lvl="1"/>
            <a:endParaRPr lang="en-US" dirty="0"/>
          </a:p>
        </p:txBody>
      </p:sp>
      <p:sp>
        <p:nvSpPr>
          <p:cNvPr id="5" name="TextBox 4"/>
          <p:cNvSpPr txBox="1"/>
          <p:nvPr/>
        </p:nvSpPr>
        <p:spPr>
          <a:xfrm>
            <a:off x="0" y="929210"/>
            <a:ext cx="12192000" cy="954107"/>
          </a:xfrm>
          <a:prstGeom prst="rect">
            <a:avLst/>
          </a:prstGeom>
          <a:noFill/>
        </p:spPr>
        <p:txBody>
          <a:bodyPr wrap="square" rtlCol="0">
            <a:spAutoFit/>
          </a:bodyPr>
          <a:lstStyle/>
          <a:p>
            <a:pPr algn="ctr"/>
            <a:r>
              <a:rPr lang="en-US" sz="2800" dirty="0"/>
              <a:t>In order to participate in the CCP program, </a:t>
            </a:r>
          </a:p>
          <a:p>
            <a:pPr algn="ctr"/>
            <a:r>
              <a:rPr lang="en-US" sz="2800" dirty="0"/>
              <a:t>students must meet specific program and course eligibility criteria</a:t>
            </a:r>
            <a:r>
              <a:rPr lang="en-US" sz="2100" dirty="0"/>
              <a:t>.</a:t>
            </a:r>
          </a:p>
        </p:txBody>
      </p:sp>
      <p:pic>
        <p:nvPicPr>
          <p:cNvPr id="6" name="Picture 5"/>
          <p:cNvPicPr>
            <a:picLocks noChangeAspect="1"/>
          </p:cNvPicPr>
          <p:nvPr/>
        </p:nvPicPr>
        <p:blipFill>
          <a:blip r:embed="rId4"/>
          <a:stretch>
            <a:fillRect/>
          </a:stretch>
        </p:blipFill>
        <p:spPr>
          <a:xfrm>
            <a:off x="7960530" y="1806370"/>
            <a:ext cx="4231470" cy="2856464"/>
          </a:xfrm>
          <a:prstGeom prst="rect">
            <a:avLst/>
          </a:prstGeom>
        </p:spPr>
      </p:pic>
    </p:spTree>
    <p:extLst>
      <p:ext uri="{BB962C8B-B14F-4D97-AF65-F5344CB8AC3E}">
        <p14:creationId xmlns:p14="http://schemas.microsoft.com/office/powerpoint/2010/main" val="310087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a:t>Selecting Courses</a:t>
            </a:r>
          </a:p>
        </p:txBody>
      </p:sp>
      <p:sp>
        <p:nvSpPr>
          <p:cNvPr id="3" name="Content Placeholder 2"/>
          <p:cNvSpPr>
            <a:spLocks noGrp="1"/>
          </p:cNvSpPr>
          <p:nvPr>
            <p:ph idx="1"/>
          </p:nvPr>
        </p:nvSpPr>
        <p:spPr>
          <a:xfrm>
            <a:off x="274406" y="1212548"/>
            <a:ext cx="6918504" cy="5645452"/>
          </a:xfrm>
        </p:spPr>
        <p:txBody>
          <a:bodyPr>
            <a:normAutofit fontScale="92500" lnSpcReduction="20000"/>
          </a:bodyPr>
          <a:lstStyle/>
          <a:p>
            <a:r>
              <a:rPr lang="en-US" dirty="0"/>
              <a:t>Students are encouraged to select courses based on…</a:t>
            </a:r>
          </a:p>
          <a:p>
            <a:pPr lvl="1"/>
            <a:r>
              <a:rPr lang="en-US" dirty="0"/>
              <a:t>Career Pathway/Long-term goals</a:t>
            </a:r>
          </a:p>
          <a:p>
            <a:pPr lvl="1"/>
            <a:r>
              <a:rPr lang="en-US" dirty="0"/>
              <a:t>HS graduation requirements</a:t>
            </a:r>
          </a:p>
          <a:p>
            <a:pPr lvl="1"/>
            <a:r>
              <a:rPr lang="en-US" dirty="0"/>
              <a:t>Skill development or interest</a:t>
            </a:r>
          </a:p>
          <a:p>
            <a:pPr marL="457200" lvl="1" indent="0">
              <a:buNone/>
            </a:pPr>
            <a:endParaRPr lang="en-US" dirty="0"/>
          </a:p>
          <a:p>
            <a:r>
              <a:rPr lang="en-US" dirty="0"/>
              <a:t>Students may take classes in any available format</a:t>
            </a:r>
          </a:p>
          <a:p>
            <a:pPr lvl="1"/>
            <a:r>
              <a:rPr lang="en-US" dirty="0"/>
              <a:t>High School – if available</a:t>
            </a:r>
          </a:p>
          <a:p>
            <a:pPr lvl="1"/>
            <a:r>
              <a:rPr lang="en-US" dirty="0"/>
              <a:t>Edison State campus</a:t>
            </a:r>
          </a:p>
          <a:p>
            <a:pPr lvl="1"/>
            <a:r>
              <a:rPr lang="en-US" dirty="0"/>
              <a:t>Online – must demonstrate online readiness</a:t>
            </a:r>
          </a:p>
          <a:p>
            <a:pPr lvl="1"/>
            <a:endParaRPr lang="en-US" dirty="0"/>
          </a:p>
          <a:p>
            <a:r>
              <a:rPr lang="en-US" dirty="0"/>
              <a:t>View courses options online through </a:t>
            </a:r>
            <a:r>
              <a:rPr lang="en-US" dirty="0" err="1"/>
              <a:t>MyESCC</a:t>
            </a:r>
            <a:endParaRPr lang="en-US" dirty="0"/>
          </a:p>
          <a:p>
            <a:pPr marL="0" indent="0">
              <a:buNone/>
            </a:pPr>
            <a:endParaRPr lang="en-US" dirty="0"/>
          </a:p>
          <a:p>
            <a:r>
              <a:rPr lang="en-US" dirty="0"/>
              <a:t>Prerequisite course work must be met</a:t>
            </a:r>
          </a:p>
          <a:p>
            <a:pPr lvl="1"/>
            <a:r>
              <a:rPr lang="en-US" dirty="0"/>
              <a:t>Example: ENG 121 before ENG 122</a:t>
            </a:r>
          </a:p>
          <a:p>
            <a:pPr lvl="1"/>
            <a:r>
              <a:rPr lang="en-US" dirty="0"/>
              <a:t>Assessment score prerequisites</a:t>
            </a:r>
          </a:p>
          <a:p>
            <a:endParaRPr lang="en-US" dirty="0"/>
          </a:p>
        </p:txBody>
      </p:sp>
      <p:pic>
        <p:nvPicPr>
          <p:cNvPr id="5" name="Picture 4"/>
          <p:cNvPicPr>
            <a:picLocks noChangeAspect="1"/>
          </p:cNvPicPr>
          <p:nvPr/>
        </p:nvPicPr>
        <p:blipFill>
          <a:blip r:embed="rId3"/>
          <a:stretch>
            <a:fillRect/>
          </a:stretch>
        </p:blipFill>
        <p:spPr>
          <a:xfrm>
            <a:off x="6918503" y="1110222"/>
            <a:ext cx="5266648" cy="3690080"/>
          </a:xfrm>
          <a:prstGeom prst="rect">
            <a:avLst/>
          </a:prstGeom>
        </p:spPr>
      </p:pic>
      <p:pic>
        <p:nvPicPr>
          <p:cNvPr id="6" name="Picture 5"/>
          <p:cNvPicPr>
            <a:picLocks noChangeAspect="1"/>
          </p:cNvPicPr>
          <p:nvPr/>
        </p:nvPicPr>
        <p:blipFill>
          <a:blip r:embed="rId4"/>
          <a:stretch>
            <a:fillRect/>
          </a:stretch>
        </p:blipFill>
        <p:spPr>
          <a:xfrm>
            <a:off x="6918503" y="4522900"/>
            <a:ext cx="5273497" cy="999831"/>
          </a:xfrm>
          <a:prstGeom prst="rect">
            <a:avLst/>
          </a:prstGeom>
        </p:spPr>
      </p:pic>
    </p:spTree>
    <p:extLst>
      <p:ext uri="{BB962C8B-B14F-4D97-AF65-F5344CB8AC3E}">
        <p14:creationId xmlns:p14="http://schemas.microsoft.com/office/powerpoint/2010/main" val="307708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a:t>Course Registration</a:t>
            </a:r>
          </a:p>
        </p:txBody>
      </p:sp>
      <p:sp>
        <p:nvSpPr>
          <p:cNvPr id="3" name="Content Placeholder 2"/>
          <p:cNvSpPr>
            <a:spLocks noGrp="1"/>
          </p:cNvSpPr>
          <p:nvPr>
            <p:ph idx="1"/>
          </p:nvPr>
        </p:nvSpPr>
        <p:spPr>
          <a:xfrm>
            <a:off x="478604" y="1366857"/>
            <a:ext cx="10771598" cy="5095981"/>
          </a:xfrm>
        </p:spPr>
        <p:txBody>
          <a:bodyPr>
            <a:normAutofit/>
          </a:bodyPr>
          <a:lstStyle/>
          <a:p>
            <a:r>
              <a:rPr lang="en-US" dirty="0"/>
              <a:t>Registration occurs each semester  </a:t>
            </a:r>
          </a:p>
          <a:p>
            <a:pPr lvl="1"/>
            <a:r>
              <a:rPr lang="en-US" dirty="0"/>
              <a:t>Summer, Fall, Spring</a:t>
            </a:r>
          </a:p>
          <a:p>
            <a:pPr marL="457200" lvl="1" indent="0">
              <a:buNone/>
            </a:pPr>
            <a:endParaRPr lang="en-US" dirty="0"/>
          </a:p>
          <a:p>
            <a:pPr marL="0" indent="0">
              <a:buNone/>
            </a:pPr>
            <a:r>
              <a:rPr lang="en-US" dirty="0"/>
              <a:t>Courses offered on campus or online</a:t>
            </a:r>
          </a:p>
          <a:p>
            <a:pPr lvl="1"/>
            <a:r>
              <a:rPr lang="en-US" dirty="0"/>
              <a:t>CCP Registration Form</a:t>
            </a:r>
          </a:p>
          <a:p>
            <a:pPr lvl="2"/>
            <a:r>
              <a:rPr lang="en-US" dirty="0"/>
              <a:t>All changes require GC authorization </a:t>
            </a:r>
          </a:p>
          <a:p>
            <a:pPr lvl="2"/>
            <a:r>
              <a:rPr lang="en-US" dirty="0"/>
              <a:t>Add, Delete, Drop, Withdraw</a:t>
            </a:r>
          </a:p>
          <a:p>
            <a:pPr lvl="2"/>
            <a:r>
              <a:rPr lang="en-US" dirty="0"/>
              <a:t>Must be submitted to Edison State prior to each term </a:t>
            </a:r>
          </a:p>
          <a:p>
            <a:pPr lvl="2"/>
            <a:r>
              <a:rPr lang="en-US" dirty="0"/>
              <a:t>Registration timeline, waitlists, HS registration dates</a:t>
            </a:r>
          </a:p>
          <a:p>
            <a:pPr lvl="1"/>
            <a:endParaRPr lang="en-US" dirty="0"/>
          </a:p>
          <a:p>
            <a:pPr marL="0" indent="0">
              <a:buNone/>
            </a:pPr>
            <a:r>
              <a:rPr lang="en-US" dirty="0"/>
              <a:t>Courses offered at partnering high schools</a:t>
            </a:r>
          </a:p>
          <a:p>
            <a:pPr lvl="1"/>
            <a:r>
              <a:rPr lang="en-US" dirty="0"/>
              <a:t>Registration Form </a:t>
            </a:r>
            <a:r>
              <a:rPr lang="en-US" u="sng" dirty="0"/>
              <a:t>OR</a:t>
            </a:r>
            <a:r>
              <a:rPr lang="en-US" dirty="0"/>
              <a:t> Batch Registration/Rosters </a:t>
            </a:r>
          </a:p>
        </p:txBody>
      </p:sp>
      <p:pic>
        <p:nvPicPr>
          <p:cNvPr id="4" name="Picture 3"/>
          <p:cNvPicPr>
            <a:picLocks noChangeAspect="1"/>
          </p:cNvPicPr>
          <p:nvPr/>
        </p:nvPicPr>
        <p:blipFill>
          <a:blip r:embed="rId3"/>
          <a:stretch>
            <a:fillRect/>
          </a:stretch>
        </p:blipFill>
        <p:spPr>
          <a:xfrm>
            <a:off x="7225807" y="2255811"/>
            <a:ext cx="4851161" cy="3449512"/>
          </a:xfrm>
          <a:prstGeom prst="rect">
            <a:avLst/>
          </a:prstGeom>
        </p:spPr>
      </p:pic>
      <p:pic>
        <p:nvPicPr>
          <p:cNvPr id="5" name="Picture 4"/>
          <p:cNvPicPr>
            <a:picLocks noChangeAspect="1"/>
          </p:cNvPicPr>
          <p:nvPr/>
        </p:nvPicPr>
        <p:blipFill>
          <a:blip r:embed="rId4"/>
          <a:stretch>
            <a:fillRect/>
          </a:stretch>
        </p:blipFill>
        <p:spPr>
          <a:xfrm>
            <a:off x="6163860" y="1366857"/>
            <a:ext cx="5913108" cy="847660"/>
          </a:xfrm>
          <a:prstGeom prst="rect">
            <a:avLst/>
          </a:prstGeom>
        </p:spPr>
      </p:pic>
    </p:spTree>
    <p:extLst>
      <p:ext uri="{BB962C8B-B14F-4D97-AF65-F5344CB8AC3E}">
        <p14:creationId xmlns:p14="http://schemas.microsoft.com/office/powerpoint/2010/main" val="230132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a:t>Online Student Orientation</a:t>
            </a:r>
          </a:p>
        </p:txBody>
      </p:sp>
      <p:sp>
        <p:nvSpPr>
          <p:cNvPr id="3" name="Content Placeholder 2"/>
          <p:cNvSpPr>
            <a:spLocks noGrp="1"/>
          </p:cNvSpPr>
          <p:nvPr>
            <p:ph idx="1"/>
          </p:nvPr>
        </p:nvSpPr>
        <p:spPr>
          <a:xfrm>
            <a:off x="386137" y="1479481"/>
            <a:ext cx="7062627" cy="4366516"/>
          </a:xfrm>
        </p:spPr>
        <p:txBody>
          <a:bodyPr>
            <a:normAutofit/>
          </a:bodyPr>
          <a:lstStyle/>
          <a:p>
            <a:r>
              <a:rPr lang="en-US" dirty="0"/>
              <a:t>Online orientation for all new CCP students</a:t>
            </a:r>
          </a:p>
          <a:p>
            <a:pPr lvl="1"/>
            <a:r>
              <a:rPr lang="en-US" dirty="0"/>
              <a:t>Offered through Blackboard – virtual classroom</a:t>
            </a:r>
          </a:p>
          <a:p>
            <a:pPr lvl="1"/>
            <a:r>
              <a:rPr lang="en-US" dirty="0"/>
              <a:t>Log-in credentials available after student’s first course registration</a:t>
            </a:r>
          </a:p>
          <a:p>
            <a:pPr lvl="1"/>
            <a:r>
              <a:rPr lang="en-US" dirty="0"/>
              <a:t>Learn about Edison State resources, services, and online tools</a:t>
            </a:r>
          </a:p>
          <a:p>
            <a:pPr lvl="1"/>
            <a:r>
              <a:rPr lang="en-US" dirty="0"/>
              <a:t>NEW – online orientation now includes the “online workshop” </a:t>
            </a:r>
          </a:p>
          <a:p>
            <a:pPr lvl="2"/>
            <a:r>
              <a:rPr lang="en-US" dirty="0"/>
              <a:t>Learn to navigate online classroom, success skills, and more!</a:t>
            </a:r>
          </a:p>
          <a:p>
            <a:pPr lvl="2"/>
            <a:r>
              <a:rPr lang="en-US" dirty="0"/>
              <a:t>Must be completed prior to start of online coursework</a:t>
            </a:r>
          </a:p>
        </p:txBody>
      </p:sp>
      <p:pic>
        <p:nvPicPr>
          <p:cNvPr id="7" name="Picture 6"/>
          <p:cNvPicPr>
            <a:picLocks noChangeAspect="1"/>
          </p:cNvPicPr>
          <p:nvPr/>
        </p:nvPicPr>
        <p:blipFill>
          <a:blip r:embed="rId3"/>
          <a:stretch>
            <a:fillRect/>
          </a:stretch>
        </p:blipFill>
        <p:spPr>
          <a:xfrm>
            <a:off x="7258407" y="1643866"/>
            <a:ext cx="5036335" cy="3573637"/>
          </a:xfrm>
          <a:prstGeom prst="rect">
            <a:avLst/>
          </a:prstGeom>
        </p:spPr>
      </p:pic>
    </p:spTree>
    <p:extLst>
      <p:ext uri="{BB962C8B-B14F-4D97-AF65-F5344CB8AC3E}">
        <p14:creationId xmlns:p14="http://schemas.microsoft.com/office/powerpoint/2010/main" val="197038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a:t>Additional Information</a:t>
            </a:r>
          </a:p>
        </p:txBody>
      </p:sp>
      <p:sp>
        <p:nvSpPr>
          <p:cNvPr id="3" name="Content Placeholder 2"/>
          <p:cNvSpPr>
            <a:spLocks noGrp="1"/>
          </p:cNvSpPr>
          <p:nvPr>
            <p:ph idx="1"/>
          </p:nvPr>
        </p:nvSpPr>
        <p:spPr>
          <a:xfrm>
            <a:off x="479125" y="1865207"/>
            <a:ext cx="9117031" cy="1244066"/>
          </a:xfrm>
        </p:spPr>
        <p:txBody>
          <a:bodyPr>
            <a:normAutofit/>
          </a:bodyPr>
          <a:lstStyle/>
          <a:p>
            <a:r>
              <a:rPr lang="en-US" dirty="0"/>
              <a:t>PDF of Steps &amp; Career Pathway Information</a:t>
            </a:r>
          </a:p>
          <a:p>
            <a:r>
              <a:rPr lang="en-US" dirty="0"/>
              <a:t>PDF of Classes at New Bremen</a:t>
            </a:r>
          </a:p>
          <a:p>
            <a:endParaRPr lang="en-US" u="sng" dirty="0"/>
          </a:p>
        </p:txBody>
      </p:sp>
      <p:pic>
        <p:nvPicPr>
          <p:cNvPr id="4" name="Picture 3"/>
          <p:cNvPicPr>
            <a:picLocks noChangeAspect="1"/>
          </p:cNvPicPr>
          <p:nvPr/>
        </p:nvPicPr>
        <p:blipFill>
          <a:blip r:embed="rId3"/>
          <a:stretch>
            <a:fillRect/>
          </a:stretch>
        </p:blipFill>
        <p:spPr>
          <a:xfrm>
            <a:off x="9596156" y="339752"/>
            <a:ext cx="2157574" cy="2147488"/>
          </a:xfrm>
          <a:prstGeom prst="rect">
            <a:avLst/>
          </a:prstGeom>
        </p:spPr>
      </p:pic>
      <p:pic>
        <p:nvPicPr>
          <p:cNvPr id="5" name="Picture 4"/>
          <p:cNvPicPr>
            <a:picLocks noChangeAspect="1"/>
          </p:cNvPicPr>
          <p:nvPr/>
        </p:nvPicPr>
        <p:blipFill>
          <a:blip r:embed="rId4"/>
          <a:stretch>
            <a:fillRect/>
          </a:stretch>
        </p:blipFill>
        <p:spPr>
          <a:xfrm>
            <a:off x="7168300" y="2568737"/>
            <a:ext cx="5023700" cy="3054299"/>
          </a:xfrm>
          <a:prstGeom prst="rect">
            <a:avLst/>
          </a:prstGeom>
          <a:effectLst>
            <a:softEdge rad="63500"/>
          </a:effectLst>
        </p:spPr>
      </p:pic>
    </p:spTree>
    <p:extLst>
      <p:ext uri="{BB962C8B-B14F-4D97-AF65-F5344CB8AC3E}">
        <p14:creationId xmlns:p14="http://schemas.microsoft.com/office/powerpoint/2010/main" val="18798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a:t>Thank You!</a:t>
            </a:r>
          </a:p>
        </p:txBody>
      </p:sp>
      <p:sp>
        <p:nvSpPr>
          <p:cNvPr id="3" name="Content Placeholder 2"/>
          <p:cNvSpPr>
            <a:spLocks noGrp="1"/>
          </p:cNvSpPr>
          <p:nvPr>
            <p:ph idx="1"/>
          </p:nvPr>
        </p:nvSpPr>
        <p:spPr>
          <a:xfrm>
            <a:off x="838200" y="1571947"/>
            <a:ext cx="10771598" cy="5095981"/>
          </a:xfrm>
        </p:spPr>
        <p:txBody>
          <a:bodyPr>
            <a:normAutofit/>
          </a:bodyPr>
          <a:lstStyle/>
          <a:p>
            <a:pPr marL="0" indent="0" algn="ctr">
              <a:buNone/>
            </a:pPr>
            <a:r>
              <a:rPr lang="en-US" dirty="0"/>
              <a:t>Learn more about College Credit Plus at Edison State at </a:t>
            </a:r>
            <a:r>
              <a:rPr lang="en-US" u="sng" dirty="0"/>
              <a:t>www.edisonohio.edu/ccp</a:t>
            </a:r>
          </a:p>
          <a:p>
            <a:pPr marL="0" indent="0" algn="ctr">
              <a:buNone/>
            </a:pPr>
            <a:endParaRPr lang="en-US" dirty="0"/>
          </a:p>
          <a:p>
            <a:pPr marL="0" indent="0" algn="ctr">
              <a:buNone/>
            </a:pPr>
            <a:r>
              <a:rPr lang="en-US" dirty="0"/>
              <a:t>Questions? </a:t>
            </a:r>
          </a:p>
          <a:p>
            <a:pPr marL="0" indent="0" algn="ctr">
              <a:buNone/>
            </a:pPr>
            <a:r>
              <a:rPr lang="en-US" dirty="0"/>
              <a:t>Contact Christina </a:t>
            </a:r>
            <a:r>
              <a:rPr lang="en-US" dirty="0" err="1"/>
              <a:t>Raterman</a:t>
            </a:r>
            <a:r>
              <a:rPr lang="en-US" dirty="0"/>
              <a:t> at </a:t>
            </a:r>
            <a:r>
              <a:rPr lang="en-US" u="sng" dirty="0"/>
              <a:t>craterman@edisonohio.edu </a:t>
            </a:r>
          </a:p>
        </p:txBody>
      </p:sp>
      <p:pic>
        <p:nvPicPr>
          <p:cNvPr id="5" name="Picture 4"/>
          <p:cNvPicPr>
            <a:picLocks noChangeAspect="1"/>
          </p:cNvPicPr>
          <p:nvPr/>
        </p:nvPicPr>
        <p:blipFill>
          <a:blip r:embed="rId3"/>
          <a:stretch>
            <a:fillRect/>
          </a:stretch>
        </p:blipFill>
        <p:spPr>
          <a:xfrm>
            <a:off x="2014346" y="4492455"/>
            <a:ext cx="8419306" cy="1304657"/>
          </a:xfrm>
          <a:prstGeom prst="rect">
            <a:avLst/>
          </a:prstGeom>
        </p:spPr>
      </p:pic>
    </p:spTree>
    <p:extLst>
      <p:ext uri="{BB962C8B-B14F-4D97-AF65-F5344CB8AC3E}">
        <p14:creationId xmlns:p14="http://schemas.microsoft.com/office/powerpoint/2010/main" val="333376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75000"/>
              </a:schemeClr>
            </a:gs>
            <a:gs pos="50000">
              <a:schemeClr val="accent1">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737600" y="153749"/>
            <a:ext cx="3389986" cy="805901"/>
          </a:xfrm>
          <a:prstGeom prst="rect">
            <a:avLst/>
          </a:prstGeom>
        </p:spPr>
      </p:pic>
      <p:sp>
        <p:nvSpPr>
          <p:cNvPr id="2" name="Title 1"/>
          <p:cNvSpPr>
            <a:spLocks noGrp="1"/>
          </p:cNvSpPr>
          <p:nvPr>
            <p:ph type="title"/>
          </p:nvPr>
        </p:nvSpPr>
        <p:spPr>
          <a:xfrm>
            <a:off x="838200" y="0"/>
            <a:ext cx="10515600" cy="1325563"/>
          </a:xfrm>
        </p:spPr>
        <p:txBody>
          <a:bodyPr/>
          <a:lstStyle/>
          <a:p>
            <a:r>
              <a:rPr lang="en-US" b="1" u="sng" dirty="0"/>
              <a:t>What is College Credit Plus?</a:t>
            </a:r>
          </a:p>
        </p:txBody>
      </p:sp>
      <p:sp>
        <p:nvSpPr>
          <p:cNvPr id="3" name="Content Placeholder 2"/>
          <p:cNvSpPr>
            <a:spLocks noGrp="1"/>
          </p:cNvSpPr>
          <p:nvPr>
            <p:ph idx="1"/>
          </p:nvPr>
        </p:nvSpPr>
        <p:spPr>
          <a:xfrm>
            <a:off x="838200" y="1602769"/>
            <a:ext cx="7818120" cy="4574194"/>
          </a:xfrm>
        </p:spPr>
        <p:txBody>
          <a:bodyPr>
            <a:normAutofit/>
          </a:bodyPr>
          <a:lstStyle/>
          <a:p>
            <a:r>
              <a:rPr lang="en-US" dirty="0"/>
              <a:t>Dual enrollment opportunity for eligible students in grades 7-12  </a:t>
            </a:r>
          </a:p>
          <a:p>
            <a:r>
              <a:rPr lang="en-US" dirty="0"/>
              <a:t>Earn high school and college credit concurrently </a:t>
            </a:r>
          </a:p>
          <a:p>
            <a:r>
              <a:rPr lang="en-US" dirty="0"/>
              <a:t>Promotes college &amp; career readiness</a:t>
            </a:r>
          </a:p>
          <a:p>
            <a:r>
              <a:rPr lang="en-US" dirty="0"/>
              <a:t>Highly transferable courses</a:t>
            </a:r>
          </a:p>
          <a:p>
            <a:r>
              <a:rPr lang="en-US" dirty="0"/>
              <a:t>Accessible course offerings </a:t>
            </a:r>
          </a:p>
          <a:p>
            <a:pPr lvl="1"/>
            <a:r>
              <a:rPr lang="en-US" dirty="0"/>
              <a:t>High School (if available), Edison State campuses, Online</a:t>
            </a:r>
          </a:p>
          <a:p>
            <a:r>
              <a:rPr lang="en-US" dirty="0"/>
              <a:t>Courses can satisfy HS graduation requirements</a:t>
            </a:r>
          </a:p>
          <a:p>
            <a:endParaRPr lang="en-US" dirty="0"/>
          </a:p>
        </p:txBody>
      </p:sp>
      <p:pic>
        <p:nvPicPr>
          <p:cNvPr id="6" name="Picture 5"/>
          <p:cNvPicPr>
            <a:picLocks noChangeAspect="1"/>
          </p:cNvPicPr>
          <p:nvPr/>
        </p:nvPicPr>
        <p:blipFill>
          <a:blip r:embed="rId4"/>
          <a:stretch>
            <a:fillRect/>
          </a:stretch>
        </p:blipFill>
        <p:spPr>
          <a:xfrm>
            <a:off x="8197320" y="2006203"/>
            <a:ext cx="4106440" cy="2955590"/>
          </a:xfrm>
          <a:prstGeom prst="rect">
            <a:avLst/>
          </a:prstGeom>
        </p:spPr>
      </p:pic>
    </p:spTree>
    <p:extLst>
      <p:ext uri="{BB962C8B-B14F-4D97-AF65-F5344CB8AC3E}">
        <p14:creationId xmlns:p14="http://schemas.microsoft.com/office/powerpoint/2010/main" val="9675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75000"/>
              </a:schemeClr>
            </a:gs>
            <a:gs pos="50000">
              <a:schemeClr val="accent1">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a:t>What is the cost to participate?</a:t>
            </a:r>
          </a:p>
        </p:txBody>
      </p:sp>
      <p:sp>
        <p:nvSpPr>
          <p:cNvPr id="3" name="Content Placeholder 2"/>
          <p:cNvSpPr>
            <a:spLocks noGrp="1"/>
          </p:cNvSpPr>
          <p:nvPr>
            <p:ph idx="1"/>
          </p:nvPr>
        </p:nvSpPr>
        <p:spPr>
          <a:xfrm>
            <a:off x="838200" y="1391880"/>
            <a:ext cx="10771598" cy="4911046"/>
          </a:xfrm>
        </p:spPr>
        <p:txBody>
          <a:bodyPr>
            <a:normAutofit/>
          </a:bodyPr>
          <a:lstStyle/>
          <a:p>
            <a:r>
              <a:rPr lang="en-US" dirty="0"/>
              <a:t>Participation is FREE for public school students</a:t>
            </a:r>
          </a:p>
          <a:p>
            <a:pPr lvl="1"/>
            <a:r>
              <a:rPr lang="en-US" dirty="0"/>
              <a:t>No application fee</a:t>
            </a:r>
          </a:p>
          <a:p>
            <a:pPr lvl="1"/>
            <a:r>
              <a:rPr lang="en-US" dirty="0"/>
              <a:t>Free assessment</a:t>
            </a:r>
          </a:p>
          <a:p>
            <a:pPr lvl="1"/>
            <a:r>
              <a:rPr lang="en-US" dirty="0"/>
              <a:t>Tuition and textbooks are included</a:t>
            </a:r>
          </a:p>
          <a:p>
            <a:r>
              <a:rPr lang="en-US" dirty="0"/>
              <a:t>Consumable supplies purchased by students</a:t>
            </a:r>
          </a:p>
          <a:p>
            <a:r>
              <a:rPr lang="en-US" dirty="0"/>
              <a:t>Financial risk for failed or withdrawn courses</a:t>
            </a:r>
          </a:p>
          <a:p>
            <a:endParaRPr lang="en-US" dirty="0"/>
          </a:p>
          <a:p>
            <a:r>
              <a:rPr lang="en-US" dirty="0"/>
              <a:t>Nonpublic &amp; homeschool students must apply for state funding</a:t>
            </a:r>
          </a:p>
          <a:p>
            <a:pPr lvl="1"/>
            <a:r>
              <a:rPr lang="en-US" dirty="0"/>
              <a:t>Must apply for funding annually. Credit hour award may vary each year.</a:t>
            </a:r>
          </a:p>
          <a:p>
            <a:pPr lvl="1"/>
            <a:r>
              <a:rPr lang="en-US" dirty="0"/>
              <a:t>Additional details at </a:t>
            </a:r>
            <a:r>
              <a:rPr lang="en-US" u="sng" dirty="0"/>
              <a:t>www.ohiohighered.org/ccp/students-families</a:t>
            </a:r>
          </a:p>
        </p:txBody>
      </p:sp>
      <p:pic>
        <p:nvPicPr>
          <p:cNvPr id="4" name="Picture 3"/>
          <p:cNvPicPr>
            <a:picLocks noChangeAspect="1"/>
          </p:cNvPicPr>
          <p:nvPr/>
        </p:nvPicPr>
        <p:blipFill>
          <a:blip r:embed="rId3"/>
          <a:stretch>
            <a:fillRect/>
          </a:stretch>
        </p:blipFill>
        <p:spPr>
          <a:xfrm>
            <a:off x="7851802" y="66317"/>
            <a:ext cx="4258687" cy="3011260"/>
          </a:xfrm>
          <a:prstGeom prst="rect">
            <a:avLst/>
          </a:prstGeom>
        </p:spPr>
      </p:pic>
    </p:spTree>
    <p:extLst>
      <p:ext uri="{BB962C8B-B14F-4D97-AF65-F5344CB8AC3E}">
        <p14:creationId xmlns:p14="http://schemas.microsoft.com/office/powerpoint/2010/main" val="1621702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75000"/>
              </a:schemeClr>
            </a:gs>
            <a:gs pos="50000">
              <a:schemeClr val="accent1">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a:t>How many/what type of courses can I take?</a:t>
            </a:r>
          </a:p>
        </p:txBody>
      </p:sp>
      <p:sp>
        <p:nvSpPr>
          <p:cNvPr id="3" name="Content Placeholder 2"/>
          <p:cNvSpPr>
            <a:spLocks noGrp="1"/>
          </p:cNvSpPr>
          <p:nvPr>
            <p:ph idx="1"/>
          </p:nvPr>
        </p:nvSpPr>
        <p:spPr>
          <a:xfrm>
            <a:off x="838200" y="1571947"/>
            <a:ext cx="10925710" cy="4941869"/>
          </a:xfrm>
        </p:spPr>
        <p:txBody>
          <a:bodyPr>
            <a:normAutofit/>
          </a:bodyPr>
          <a:lstStyle/>
          <a:p>
            <a:r>
              <a:rPr lang="en-US" sz="3200" dirty="0"/>
              <a:t>Eligible students may take up to 30 credits per academic year (summer, fall, spring) - (120 program max)</a:t>
            </a:r>
          </a:p>
          <a:p>
            <a:pPr lvl="1"/>
            <a:r>
              <a:rPr lang="en-US" sz="2800" dirty="0"/>
              <a:t>Dependent on number of non-CCP courses taken at the HS</a:t>
            </a:r>
          </a:p>
          <a:p>
            <a:pPr lvl="1"/>
            <a:r>
              <a:rPr lang="en-US" sz="2800" dirty="0"/>
              <a:t>Self-pay option for courses exceeding 30 hours </a:t>
            </a:r>
          </a:p>
          <a:p>
            <a:pPr lvl="2"/>
            <a:r>
              <a:rPr lang="en-US" sz="2400" dirty="0"/>
              <a:t>billed by Edison State at current standard tuition rate.</a:t>
            </a:r>
          </a:p>
          <a:p>
            <a:r>
              <a:rPr lang="en-US" sz="3200" dirty="0"/>
              <a:t>“First 15 Rule” – established 18/19</a:t>
            </a:r>
          </a:p>
          <a:p>
            <a:pPr lvl="1"/>
            <a:r>
              <a:rPr lang="en-US" sz="2800" dirty="0"/>
              <a:t>Must complete 15 credit hours in Level I before progressing to Level II</a:t>
            </a:r>
          </a:p>
          <a:p>
            <a:r>
              <a:rPr lang="en-US" sz="3200" dirty="0"/>
              <a:t>Course Exclusions: </a:t>
            </a:r>
          </a:p>
          <a:p>
            <a:pPr lvl="1"/>
            <a:r>
              <a:rPr lang="en-US" sz="2800" dirty="0"/>
              <a:t>Remedial, private instruction, physical education, etc. </a:t>
            </a:r>
          </a:p>
          <a:p>
            <a:endParaRPr lang="en-US" u="sng" dirty="0"/>
          </a:p>
        </p:txBody>
      </p:sp>
    </p:spTree>
    <p:extLst>
      <p:ext uri="{BB962C8B-B14F-4D97-AF65-F5344CB8AC3E}">
        <p14:creationId xmlns:p14="http://schemas.microsoft.com/office/powerpoint/2010/main" val="378477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75000"/>
              </a:schemeClr>
            </a:gs>
            <a:gs pos="50000">
              <a:schemeClr val="accent1">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a:t>How are grades/credits posted?</a:t>
            </a:r>
          </a:p>
        </p:txBody>
      </p:sp>
      <p:sp>
        <p:nvSpPr>
          <p:cNvPr id="3" name="Content Placeholder 2"/>
          <p:cNvSpPr>
            <a:spLocks noGrp="1"/>
          </p:cNvSpPr>
          <p:nvPr>
            <p:ph idx="1"/>
          </p:nvPr>
        </p:nvSpPr>
        <p:spPr>
          <a:xfrm>
            <a:off x="838200" y="1571947"/>
            <a:ext cx="10771598" cy="5095981"/>
          </a:xfrm>
        </p:spPr>
        <p:txBody>
          <a:bodyPr>
            <a:normAutofit fontScale="92500" lnSpcReduction="20000"/>
          </a:bodyPr>
          <a:lstStyle/>
          <a:p>
            <a:r>
              <a:rPr lang="en-US" sz="3200" dirty="0"/>
              <a:t>Grades are recorded on the student’s high school and college transcripts</a:t>
            </a:r>
          </a:p>
          <a:p>
            <a:r>
              <a:rPr lang="en-US" sz="3200" dirty="0"/>
              <a:t>College courses (3, 4, 5 credit hours) = 1 Carnegie unit</a:t>
            </a:r>
          </a:p>
          <a:p>
            <a:pPr marL="0" indent="0">
              <a:buNone/>
            </a:pPr>
            <a:endParaRPr lang="en-US" sz="3200" dirty="0"/>
          </a:p>
          <a:p>
            <a:r>
              <a:rPr lang="en-US" sz="3200" dirty="0"/>
              <a:t>Failing or Withdrawing</a:t>
            </a:r>
          </a:p>
          <a:p>
            <a:pPr lvl="1"/>
            <a:r>
              <a:rPr lang="en-US" sz="2800" dirty="0"/>
              <a:t>State guidelines for underperforming students – Probation/Dismissal policies</a:t>
            </a:r>
          </a:p>
          <a:p>
            <a:pPr lvl="1"/>
            <a:r>
              <a:rPr lang="en-US" sz="2800" dirty="0"/>
              <a:t>Financial Responsibility – reimbursement to high school</a:t>
            </a:r>
          </a:p>
          <a:p>
            <a:r>
              <a:rPr lang="en-US" sz="3200" dirty="0"/>
              <a:t>Lasting Impacts</a:t>
            </a:r>
          </a:p>
          <a:p>
            <a:pPr lvl="1"/>
            <a:r>
              <a:rPr lang="en-US" sz="2800" dirty="0"/>
              <a:t>Permanent college record</a:t>
            </a:r>
          </a:p>
          <a:p>
            <a:pPr lvl="1"/>
            <a:r>
              <a:rPr lang="en-US" sz="2800" dirty="0"/>
              <a:t>Impacts high school &amp; college GPA</a:t>
            </a:r>
          </a:p>
          <a:p>
            <a:pPr lvl="1"/>
            <a:r>
              <a:rPr lang="en-US" sz="2800" dirty="0"/>
              <a:t>Athletic eligibility</a:t>
            </a:r>
          </a:p>
          <a:p>
            <a:pPr lvl="1"/>
            <a:r>
              <a:rPr lang="en-US" sz="2800" dirty="0"/>
              <a:t>Financial Aid eligibility</a:t>
            </a:r>
          </a:p>
          <a:p>
            <a:endParaRPr lang="en-US" dirty="0"/>
          </a:p>
        </p:txBody>
      </p:sp>
    </p:spTree>
    <p:extLst>
      <p:ext uri="{BB962C8B-B14F-4D97-AF65-F5344CB8AC3E}">
        <p14:creationId xmlns:p14="http://schemas.microsoft.com/office/powerpoint/2010/main" val="26597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75000"/>
              </a:schemeClr>
            </a:gs>
            <a:gs pos="50000">
              <a:schemeClr val="accent1">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a:t>Are there any other factors to consider?</a:t>
            </a:r>
          </a:p>
        </p:txBody>
      </p:sp>
      <p:sp>
        <p:nvSpPr>
          <p:cNvPr id="3" name="Content Placeholder 2"/>
          <p:cNvSpPr>
            <a:spLocks noGrp="1"/>
          </p:cNvSpPr>
          <p:nvPr>
            <p:ph idx="1"/>
          </p:nvPr>
        </p:nvSpPr>
        <p:spPr>
          <a:xfrm>
            <a:off x="838200" y="1571947"/>
            <a:ext cx="10771598" cy="5095981"/>
          </a:xfrm>
        </p:spPr>
        <p:txBody>
          <a:bodyPr>
            <a:normAutofit lnSpcReduction="10000"/>
          </a:bodyPr>
          <a:lstStyle/>
          <a:p>
            <a:r>
              <a:rPr lang="en-US" dirty="0"/>
              <a:t>Things to consider:</a:t>
            </a:r>
          </a:p>
          <a:p>
            <a:pPr lvl="1"/>
            <a:r>
              <a:rPr lang="en-US" dirty="0"/>
              <a:t>Course content &amp; format</a:t>
            </a:r>
          </a:p>
          <a:p>
            <a:pPr lvl="1"/>
            <a:r>
              <a:rPr lang="en-US" dirty="0"/>
              <a:t>Accelerated pace</a:t>
            </a:r>
          </a:p>
          <a:p>
            <a:pPr lvl="1"/>
            <a:r>
              <a:rPr lang="en-US" dirty="0"/>
              <a:t>Self-discipline</a:t>
            </a:r>
          </a:p>
          <a:p>
            <a:pPr lvl="1"/>
            <a:r>
              <a:rPr lang="en-US" dirty="0"/>
              <a:t>Emotional &amp; social transition</a:t>
            </a:r>
          </a:p>
          <a:p>
            <a:pPr lvl="1"/>
            <a:r>
              <a:rPr lang="en-US" dirty="0"/>
              <a:t>Diverse student demographics</a:t>
            </a:r>
          </a:p>
          <a:p>
            <a:pPr lvl="1"/>
            <a:r>
              <a:rPr lang="en-US" dirty="0"/>
              <a:t>End of course exams</a:t>
            </a:r>
          </a:p>
          <a:p>
            <a:pPr lvl="1"/>
            <a:r>
              <a:rPr lang="en-US" dirty="0"/>
              <a:t>Extracurricular activities &amp; athletic eligibility</a:t>
            </a:r>
          </a:p>
          <a:p>
            <a:r>
              <a:rPr lang="en-US" dirty="0"/>
              <a:t>FERPA &amp; Parental Role</a:t>
            </a:r>
          </a:p>
          <a:p>
            <a:r>
              <a:rPr lang="en-US" dirty="0"/>
              <a:t>Communication expectations</a:t>
            </a:r>
          </a:p>
          <a:p>
            <a:pPr lvl="1"/>
            <a:r>
              <a:rPr lang="en-US" dirty="0"/>
              <a:t>Students &amp; parents</a:t>
            </a:r>
          </a:p>
          <a:p>
            <a:pPr lvl="1"/>
            <a:r>
              <a:rPr lang="en-US" dirty="0"/>
              <a:t>Students &amp; guidance counselor</a:t>
            </a:r>
          </a:p>
          <a:p>
            <a:pPr lvl="1"/>
            <a:r>
              <a:rPr lang="en-US" dirty="0"/>
              <a:t>Students &amp; college staff/faculty</a:t>
            </a:r>
          </a:p>
          <a:p>
            <a:endParaRPr lang="en-US" dirty="0"/>
          </a:p>
        </p:txBody>
      </p:sp>
      <p:pic>
        <p:nvPicPr>
          <p:cNvPr id="4" name="Picture 3"/>
          <p:cNvPicPr>
            <a:picLocks noChangeAspect="1"/>
          </p:cNvPicPr>
          <p:nvPr/>
        </p:nvPicPr>
        <p:blipFill>
          <a:blip r:embed="rId3"/>
          <a:stretch>
            <a:fillRect/>
          </a:stretch>
        </p:blipFill>
        <p:spPr>
          <a:xfrm>
            <a:off x="7551506" y="1644385"/>
            <a:ext cx="4470592" cy="3151117"/>
          </a:xfrm>
          <a:prstGeom prst="rect">
            <a:avLst/>
          </a:prstGeom>
        </p:spPr>
      </p:pic>
    </p:spTree>
    <p:extLst>
      <p:ext uri="{BB962C8B-B14F-4D97-AF65-F5344CB8AC3E}">
        <p14:creationId xmlns:p14="http://schemas.microsoft.com/office/powerpoint/2010/main" val="280519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75000"/>
              </a:schemeClr>
            </a:gs>
            <a:gs pos="50000">
              <a:schemeClr val="accent1">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a:t>What happens after high school? </a:t>
            </a:r>
          </a:p>
        </p:txBody>
      </p:sp>
      <p:sp>
        <p:nvSpPr>
          <p:cNvPr id="3" name="Content Placeholder 2"/>
          <p:cNvSpPr>
            <a:spLocks noGrp="1"/>
          </p:cNvSpPr>
          <p:nvPr>
            <p:ph idx="1"/>
          </p:nvPr>
        </p:nvSpPr>
        <p:spPr>
          <a:xfrm>
            <a:off x="838200" y="1571947"/>
            <a:ext cx="10771598" cy="5095981"/>
          </a:xfrm>
        </p:spPr>
        <p:txBody>
          <a:bodyPr>
            <a:normAutofit/>
          </a:bodyPr>
          <a:lstStyle/>
          <a:p>
            <a:pPr marL="0" indent="0">
              <a:buNone/>
            </a:pPr>
            <a:r>
              <a:rPr lang="en-US" dirty="0"/>
              <a:t>Students continuing at Edison State…</a:t>
            </a:r>
          </a:p>
          <a:p>
            <a:r>
              <a:rPr lang="en-US" dirty="0"/>
              <a:t>Meet with a Pathways Advisor to register for semester after high school</a:t>
            </a:r>
          </a:p>
          <a:p>
            <a:r>
              <a:rPr lang="en-US" dirty="0"/>
              <a:t>Scholarship Opportunities</a:t>
            </a:r>
          </a:p>
          <a:p>
            <a:pPr lvl="1"/>
            <a:r>
              <a:rPr lang="en-US" dirty="0"/>
              <a:t>CCP Scholarship - Up to 100% off tuition!</a:t>
            </a:r>
          </a:p>
          <a:p>
            <a:pPr lvl="2"/>
            <a:r>
              <a:rPr lang="en-US" u="sng" dirty="0"/>
              <a:t>www.edisonohio.edu/ccp-scholarships</a:t>
            </a:r>
          </a:p>
          <a:p>
            <a:pPr lvl="1"/>
            <a:r>
              <a:rPr lang="en-US" dirty="0"/>
              <a:t>Edison State Scholarship Application</a:t>
            </a:r>
          </a:p>
          <a:p>
            <a:pPr lvl="2"/>
            <a:r>
              <a:rPr lang="en-US" u="sng" dirty="0"/>
              <a:t>www.edisonohio.edu/scholarshipapps</a:t>
            </a:r>
          </a:p>
          <a:p>
            <a:pPr lvl="1"/>
            <a:endParaRPr lang="en-US" dirty="0"/>
          </a:p>
          <a:p>
            <a:pPr marL="0" indent="0">
              <a:buNone/>
            </a:pPr>
            <a:r>
              <a:rPr lang="en-US" dirty="0"/>
              <a:t>Students transferring to another institution…</a:t>
            </a:r>
          </a:p>
          <a:p>
            <a:r>
              <a:rPr lang="en-US" dirty="0"/>
              <a:t>Transfer credits by submitting official college transcript</a:t>
            </a:r>
          </a:p>
          <a:p>
            <a:pPr lvl="1"/>
            <a:r>
              <a:rPr lang="en-US" dirty="0"/>
              <a:t>Transcript request online through </a:t>
            </a:r>
            <a:r>
              <a:rPr lang="en-US" dirty="0" err="1"/>
              <a:t>MyESCC</a:t>
            </a:r>
            <a:r>
              <a:rPr lang="en-US" dirty="0"/>
              <a:t> </a:t>
            </a:r>
          </a:p>
        </p:txBody>
      </p:sp>
      <p:pic>
        <p:nvPicPr>
          <p:cNvPr id="6" name="Picture 5"/>
          <p:cNvPicPr>
            <a:picLocks noChangeAspect="1"/>
          </p:cNvPicPr>
          <p:nvPr/>
        </p:nvPicPr>
        <p:blipFill>
          <a:blip r:embed="rId3"/>
          <a:stretch>
            <a:fillRect/>
          </a:stretch>
        </p:blipFill>
        <p:spPr>
          <a:xfrm>
            <a:off x="7532072" y="2537717"/>
            <a:ext cx="4397899" cy="2778079"/>
          </a:xfrm>
          <a:prstGeom prst="rect">
            <a:avLst/>
          </a:prstGeom>
        </p:spPr>
      </p:pic>
    </p:spTree>
    <p:extLst>
      <p:ext uri="{BB962C8B-B14F-4D97-AF65-F5344CB8AC3E}">
        <p14:creationId xmlns:p14="http://schemas.microsoft.com/office/powerpoint/2010/main" val="419236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a:t>How to get started at Edison State?</a:t>
            </a:r>
          </a:p>
        </p:txBody>
      </p:sp>
      <p:sp>
        <p:nvSpPr>
          <p:cNvPr id="3" name="Content Placeholder 2"/>
          <p:cNvSpPr>
            <a:spLocks noGrp="1"/>
          </p:cNvSpPr>
          <p:nvPr>
            <p:ph idx="1"/>
          </p:nvPr>
        </p:nvSpPr>
        <p:spPr>
          <a:xfrm>
            <a:off x="838199" y="1602768"/>
            <a:ext cx="9271571" cy="4818579"/>
          </a:xfrm>
        </p:spPr>
        <p:txBody>
          <a:bodyPr>
            <a:normAutofit/>
          </a:bodyPr>
          <a:lstStyle/>
          <a:p>
            <a:r>
              <a:rPr lang="en-US" dirty="0"/>
              <a:t>Submit Letter of Intent to high school</a:t>
            </a:r>
          </a:p>
          <a:p>
            <a:pPr lvl="1"/>
            <a:r>
              <a:rPr lang="en-US" dirty="0"/>
              <a:t>April 1st – Deadline for 2021-2022 participation</a:t>
            </a:r>
          </a:p>
          <a:p>
            <a:pPr lvl="1"/>
            <a:r>
              <a:rPr lang="en-US" dirty="0"/>
              <a:t>COVID flexibility – deadline extended to May 1</a:t>
            </a:r>
            <a:r>
              <a:rPr lang="en-US" baseline="30000" dirty="0"/>
              <a:t>st</a:t>
            </a:r>
            <a:r>
              <a:rPr lang="en-US" dirty="0"/>
              <a:t> </a:t>
            </a:r>
          </a:p>
          <a:p>
            <a:pPr marL="457200" lvl="1" indent="0">
              <a:buNone/>
            </a:pPr>
            <a:endParaRPr lang="en-US" dirty="0"/>
          </a:p>
          <a:p>
            <a:r>
              <a:rPr lang="en-US" dirty="0"/>
              <a:t>Complete Edison State’s CCP admission process at </a:t>
            </a:r>
            <a:r>
              <a:rPr lang="en-US" u="sng" dirty="0"/>
              <a:t>www.edisonohio.edu/ccp</a:t>
            </a:r>
          </a:p>
          <a:p>
            <a:pPr marL="0" indent="0">
              <a:buNone/>
            </a:pPr>
            <a:endParaRPr lang="en-US" dirty="0"/>
          </a:p>
          <a:p>
            <a:r>
              <a:rPr lang="en-US" dirty="0"/>
              <a:t>Recommended completion                                                   </a:t>
            </a:r>
            <a:r>
              <a:rPr lang="en-US" sz="2000" dirty="0"/>
              <a:t>(application &amp; assessment) </a:t>
            </a:r>
          </a:p>
          <a:p>
            <a:pPr lvl="1"/>
            <a:r>
              <a:rPr lang="en-US" dirty="0"/>
              <a:t>May 1 – summer &amp; fall registration</a:t>
            </a:r>
          </a:p>
          <a:p>
            <a:pPr lvl="1"/>
            <a:r>
              <a:rPr lang="en-US" dirty="0"/>
              <a:t>November 1 – spring registration</a:t>
            </a:r>
          </a:p>
          <a:p>
            <a:endParaRPr lang="en-US" dirty="0"/>
          </a:p>
        </p:txBody>
      </p:sp>
      <p:pic>
        <p:nvPicPr>
          <p:cNvPr id="7" name="Picture 6"/>
          <p:cNvPicPr>
            <a:picLocks noChangeAspect="1"/>
          </p:cNvPicPr>
          <p:nvPr/>
        </p:nvPicPr>
        <p:blipFill>
          <a:blip r:embed="rId3"/>
          <a:stretch>
            <a:fillRect/>
          </a:stretch>
        </p:blipFill>
        <p:spPr>
          <a:xfrm>
            <a:off x="8448743" y="1325563"/>
            <a:ext cx="3322054" cy="868569"/>
          </a:xfrm>
          <a:prstGeom prst="rect">
            <a:avLst/>
          </a:prstGeom>
        </p:spPr>
      </p:pic>
      <p:pic>
        <p:nvPicPr>
          <p:cNvPr id="8" name="Picture 7"/>
          <p:cNvPicPr>
            <a:picLocks noChangeAspect="1"/>
          </p:cNvPicPr>
          <p:nvPr/>
        </p:nvPicPr>
        <p:blipFill>
          <a:blip r:embed="rId4"/>
          <a:stretch>
            <a:fillRect/>
          </a:stretch>
        </p:blipFill>
        <p:spPr>
          <a:xfrm>
            <a:off x="8432338" y="2291582"/>
            <a:ext cx="3338459" cy="872858"/>
          </a:xfrm>
          <a:prstGeom prst="rect">
            <a:avLst/>
          </a:prstGeom>
        </p:spPr>
      </p:pic>
      <p:pic>
        <p:nvPicPr>
          <p:cNvPr id="9" name="Picture 8"/>
          <p:cNvPicPr>
            <a:picLocks noChangeAspect="1"/>
          </p:cNvPicPr>
          <p:nvPr/>
        </p:nvPicPr>
        <p:blipFill>
          <a:blip r:embed="rId5"/>
          <a:stretch>
            <a:fillRect/>
          </a:stretch>
        </p:blipFill>
        <p:spPr>
          <a:xfrm>
            <a:off x="8432338" y="3261371"/>
            <a:ext cx="3323090" cy="868840"/>
          </a:xfrm>
          <a:prstGeom prst="rect">
            <a:avLst/>
          </a:prstGeom>
        </p:spPr>
      </p:pic>
      <p:pic>
        <p:nvPicPr>
          <p:cNvPr id="10" name="Picture 9"/>
          <p:cNvPicPr>
            <a:picLocks noChangeAspect="1"/>
          </p:cNvPicPr>
          <p:nvPr/>
        </p:nvPicPr>
        <p:blipFill>
          <a:blip r:embed="rId6"/>
          <a:stretch>
            <a:fillRect/>
          </a:stretch>
        </p:blipFill>
        <p:spPr>
          <a:xfrm>
            <a:off x="8432338" y="4227142"/>
            <a:ext cx="3296420" cy="805422"/>
          </a:xfrm>
          <a:prstGeom prst="rect">
            <a:avLst/>
          </a:prstGeom>
        </p:spPr>
      </p:pic>
    </p:spTree>
    <p:extLst>
      <p:ext uri="{BB962C8B-B14F-4D97-AF65-F5344CB8AC3E}">
        <p14:creationId xmlns:p14="http://schemas.microsoft.com/office/powerpoint/2010/main" val="300566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a:t>Online Application</a:t>
            </a:r>
          </a:p>
        </p:txBody>
      </p:sp>
      <p:sp>
        <p:nvSpPr>
          <p:cNvPr id="3" name="Content Placeholder 2"/>
          <p:cNvSpPr>
            <a:spLocks noGrp="1"/>
          </p:cNvSpPr>
          <p:nvPr>
            <p:ph idx="1"/>
          </p:nvPr>
        </p:nvSpPr>
        <p:spPr>
          <a:xfrm>
            <a:off x="468086" y="2076014"/>
            <a:ext cx="5170714" cy="4226911"/>
          </a:xfrm>
        </p:spPr>
        <p:txBody>
          <a:bodyPr>
            <a:normAutofit/>
          </a:bodyPr>
          <a:lstStyle/>
          <a:p>
            <a:pPr marL="0" indent="0">
              <a:buNone/>
            </a:pPr>
            <a:r>
              <a:rPr lang="en-US" sz="3600" u="sng" dirty="0"/>
              <a:t>www.edisonohio.edu/ccp</a:t>
            </a:r>
          </a:p>
          <a:p>
            <a:r>
              <a:rPr lang="en-US" dirty="0"/>
              <a:t>Edison State admission</a:t>
            </a:r>
          </a:p>
          <a:p>
            <a:r>
              <a:rPr lang="en-US" dirty="0"/>
              <a:t>Generates student account &amp; ESCC ID number</a:t>
            </a:r>
          </a:p>
          <a:p>
            <a:r>
              <a:rPr lang="en-US" dirty="0"/>
              <a:t>Application MUST be completed prior to assessment process</a:t>
            </a:r>
          </a:p>
          <a:p>
            <a:endParaRPr lang="en-US" u="sng" dirty="0"/>
          </a:p>
        </p:txBody>
      </p:sp>
      <p:pic>
        <p:nvPicPr>
          <p:cNvPr id="5" name="Picture 4"/>
          <p:cNvPicPr>
            <a:picLocks noChangeAspect="1"/>
          </p:cNvPicPr>
          <p:nvPr/>
        </p:nvPicPr>
        <p:blipFill>
          <a:blip r:embed="rId3"/>
          <a:stretch>
            <a:fillRect/>
          </a:stretch>
        </p:blipFill>
        <p:spPr>
          <a:xfrm>
            <a:off x="468086" y="1143549"/>
            <a:ext cx="2514600" cy="932465"/>
          </a:xfrm>
          <a:prstGeom prst="rect">
            <a:avLst/>
          </a:prstGeom>
        </p:spPr>
      </p:pic>
      <p:pic>
        <p:nvPicPr>
          <p:cNvPr id="6" name="Picture 5"/>
          <p:cNvPicPr>
            <a:picLocks noChangeAspect="1"/>
          </p:cNvPicPr>
          <p:nvPr/>
        </p:nvPicPr>
        <p:blipFill>
          <a:blip r:embed="rId4"/>
          <a:stretch>
            <a:fillRect/>
          </a:stretch>
        </p:blipFill>
        <p:spPr>
          <a:xfrm>
            <a:off x="5360058" y="1325563"/>
            <a:ext cx="6984887" cy="3963647"/>
          </a:xfrm>
          <a:prstGeom prst="rect">
            <a:avLst/>
          </a:prstGeom>
        </p:spPr>
      </p:pic>
    </p:spTree>
    <p:extLst>
      <p:ext uri="{BB962C8B-B14F-4D97-AF65-F5344CB8AC3E}">
        <p14:creationId xmlns:p14="http://schemas.microsoft.com/office/powerpoint/2010/main" val="383149117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1990</Words>
  <Application>Microsoft Office PowerPoint</Application>
  <PresentationFormat>Widescreen</PresentationFormat>
  <Paragraphs>213</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What is College Credit Plus?</vt:lpstr>
      <vt:lpstr>What is the cost to participate?</vt:lpstr>
      <vt:lpstr>How many/what type of courses can I take?</vt:lpstr>
      <vt:lpstr>How are grades/credits posted?</vt:lpstr>
      <vt:lpstr>Are there any other factors to consider?</vt:lpstr>
      <vt:lpstr>What happens after high school? </vt:lpstr>
      <vt:lpstr>How to get started at Edison State?</vt:lpstr>
      <vt:lpstr>Online Application</vt:lpstr>
      <vt:lpstr>Qualification Process - Assessment</vt:lpstr>
      <vt:lpstr>Selecting Courses</vt:lpstr>
      <vt:lpstr>Course Registration</vt:lpstr>
      <vt:lpstr>Online Student Orientation</vt:lpstr>
      <vt:lpstr>Additional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Carlisle, Rachel</dc:creator>
  <cp:lastModifiedBy>Chris Lauterbach</cp:lastModifiedBy>
  <cp:revision>16</cp:revision>
  <dcterms:created xsi:type="dcterms:W3CDTF">2019-10-30T13:15:48Z</dcterms:created>
  <dcterms:modified xsi:type="dcterms:W3CDTF">2021-01-26T23:18:54Z</dcterms:modified>
</cp:coreProperties>
</file>